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20"/>
  </p:notesMasterIdLst>
  <p:handoutMasterIdLst>
    <p:handoutMasterId r:id="rId21"/>
  </p:handoutMasterIdLst>
  <p:sldIdLst>
    <p:sldId id="268" r:id="rId3"/>
    <p:sldId id="278" r:id="rId4"/>
    <p:sldId id="296" r:id="rId5"/>
    <p:sldId id="295" r:id="rId6"/>
    <p:sldId id="269" r:id="rId7"/>
    <p:sldId id="256" r:id="rId8"/>
    <p:sldId id="282" r:id="rId9"/>
    <p:sldId id="258" r:id="rId10"/>
    <p:sldId id="297" r:id="rId11"/>
    <p:sldId id="292" r:id="rId12"/>
    <p:sldId id="293" r:id="rId13"/>
    <p:sldId id="283" r:id="rId14"/>
    <p:sldId id="284" r:id="rId15"/>
    <p:sldId id="285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326"/>
    <a:srgbClr val="00338E"/>
    <a:srgbClr val="EC2427"/>
    <a:srgbClr val="FDB810"/>
    <a:srgbClr val="6DB33F"/>
    <a:srgbClr val="369ECB"/>
    <a:srgbClr val="CA0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8" d="100"/>
          <a:sy n="88" d="100"/>
        </p:scale>
        <p:origin x="129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RIR (all construction)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0.0</c:formatCode>
                <c:ptCount val="6"/>
                <c:pt idx="0">
                  <c:v>4</c:v>
                </c:pt>
                <c:pt idx="1">
                  <c:v>3.9</c:v>
                </c:pt>
                <c:pt idx="2">
                  <c:v>3.7</c:v>
                </c:pt>
                <c:pt idx="3">
                  <c:v>3.8</c:v>
                </c:pt>
                <c:pt idx="4">
                  <c:v>3.6</c:v>
                </c:pt>
                <c:pt idx="5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9C-4773-A9ED-BBD7B116E5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KYTC RIR</c:v>
                </c:pt>
              </c:strCache>
            </c:strRef>
          </c:tx>
          <c:spPr>
            <a:ln w="47625" cap="rnd">
              <a:solidFill>
                <a:srgbClr val="FEB326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0.0</c:formatCode>
                <c:ptCount val="6"/>
                <c:pt idx="0">
                  <c:v>5.5</c:v>
                </c:pt>
                <c:pt idx="1">
                  <c:v>4.9000000000000004</c:v>
                </c:pt>
                <c:pt idx="2">
                  <c:v>4.4000000000000004</c:v>
                </c:pt>
                <c:pt idx="3">
                  <c:v>4.9000000000000004</c:v>
                </c:pt>
                <c:pt idx="4">
                  <c:v>4.5999999999999996</c:v>
                </c:pt>
                <c:pt idx="5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9C-4773-A9ED-BBD7B116E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760256"/>
        <c:axId val="32577728"/>
      </c:lineChart>
      <c:catAx>
        <c:axId val="4176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577728"/>
        <c:crosses val="autoZero"/>
        <c:auto val="1"/>
        <c:lblAlgn val="ctr"/>
        <c:lblOffset val="100"/>
        <c:noMultiLvlLbl val="0"/>
      </c:catAx>
      <c:valAx>
        <c:axId val="325777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76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0.63333</cdr:x>
      <cdr:y>0.01786</cdr:y>
    </cdr:from>
    <cdr:to>
      <cdr:x>0.85833</cdr:x>
      <cdr:y>0.23214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AD31873-32FE-41F8-86B3-40A8B8EF467E}"/>
            </a:ext>
          </a:extLst>
        </cdr:cNvPr>
        <cdr:cNvSpPr txBox="1"/>
      </cdr:nvSpPr>
      <cdr:spPr>
        <a:xfrm xmlns:a="http://schemas.openxmlformats.org/drawingml/2006/main">
          <a:off x="5791200" y="76200"/>
          <a:ext cx="2057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09DC4D6-251A-4E32-9F58-5EF63A864BC7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8457CA08-D0DF-4B92-803D-2F678DDCE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3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E1E7E57-1F10-4268-99D2-CEDBAC6DAB5A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2386A3-2E31-4C9B-B0BE-45709ADB9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1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multiple</a:t>
            </a:r>
            <a:r>
              <a:rPr lang="en-US" baseline="0" dirty="0"/>
              <a:t> points, if necessary.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3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67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brief bullets and discuss</a:t>
            </a:r>
            <a:r>
              <a:rPr lang="en-US" baseline="0" dirty="0"/>
              <a:t> details verbally.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4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440A-D04E-4FB0-ACBB-D1FD42651063}" type="datetime1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9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440A-D04E-4FB0-ACBB-D1FD42651063}" type="datetime1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6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440A-D04E-4FB0-ACBB-D1FD42651063}" type="datetime1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3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6562" y="1"/>
            <a:ext cx="9177056" cy="6868730"/>
            <a:chOff x="-16562" y="1"/>
            <a:chExt cx="9177056" cy="6868730"/>
          </a:xfrm>
        </p:grpSpPr>
        <p:pic>
          <p:nvPicPr>
            <p:cNvPr id="8" name="Picture 7" descr="Title Page UK KTC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562" y="1"/>
              <a:ext cx="9177056" cy="686873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56" b="91528" l="10000" r="90000">
                          <a14:foregroundMark x1="41953" y1="75000" x2="41953" y2="75000"/>
                          <a14:foregroundMark x1="51094" y1="5556" x2="51094" y2="5556"/>
                          <a14:foregroundMark x1="46406" y1="67361" x2="46406" y2="67361"/>
                          <a14:foregroundMark x1="32188" y1="72222" x2="74609" y2="74722"/>
                          <a14:foregroundMark x1="42422" y1="68194" x2="68125" y2="67083"/>
                          <a14:foregroundMark x1="61797" y1="85000" x2="38672" y2="81667"/>
                          <a14:foregroundMark x1="39766" y1="91528" x2="39766" y2="91528"/>
                          <a14:foregroundMark x1="40391" y1="66528" x2="40391" y2="665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320" y="5804982"/>
              <a:ext cx="1771199" cy="9963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576457" y="5872312"/>
              <a:ext cx="1498387" cy="861641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982" y="5872312"/>
              <a:ext cx="2643018" cy="92664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3210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440A-D04E-4FB0-ACBB-D1FD42651063}" type="datetime1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4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6562" y="1"/>
            <a:ext cx="9177056" cy="6868730"/>
            <a:chOff x="-16562" y="1"/>
            <a:chExt cx="9177056" cy="6868730"/>
          </a:xfrm>
        </p:grpSpPr>
        <p:pic>
          <p:nvPicPr>
            <p:cNvPr id="8" name="Picture 7" descr="Title Page UK KTC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562" y="1"/>
              <a:ext cx="9177056" cy="686873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56" b="91528" l="10000" r="90000">
                          <a14:foregroundMark x1="41953" y1="75000" x2="41953" y2="75000"/>
                          <a14:foregroundMark x1="51094" y1="5556" x2="51094" y2="5556"/>
                          <a14:foregroundMark x1="46406" y1="67361" x2="46406" y2="67361"/>
                          <a14:foregroundMark x1="32188" y1="72222" x2="74609" y2="74722"/>
                          <a14:foregroundMark x1="42422" y1="68194" x2="68125" y2="67083"/>
                          <a14:foregroundMark x1="61797" y1="85000" x2="38672" y2="81667"/>
                          <a14:foregroundMark x1="39766" y1="91528" x2="39766" y2="91528"/>
                          <a14:foregroundMark x1="40391" y1="66528" x2="40391" y2="665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320" y="5804982"/>
              <a:ext cx="1771199" cy="9963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576457" y="5872312"/>
              <a:ext cx="1498387" cy="861641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982" y="5872312"/>
              <a:ext cx="2643018" cy="92664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DA7-12A5-4168-87FD-0A7BA931419B}" type="datetime1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4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5A2C-8CF9-418C-929E-59F23F70E5F3}" type="datetime1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8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9BAF-DF50-49A9-A24B-E772F34D4EE8}" type="datetime1">
              <a:rPr lang="en-US" smtClean="0"/>
              <a:pPr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9F9C-0FE7-4725-BBF1-3A439DEFF6B8}" type="datetime1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0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2ABE-290F-4556-9BE6-EA283C4356C3}" type="datetime1">
              <a:rPr lang="en-US" smtClean="0"/>
              <a:pPr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5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7221-B4EC-499E-8F13-52A4FCD99E36}" type="datetime1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7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042D-FBEA-40C8-ACF1-388DE857BC66}" type="datetime1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5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6562" y="1"/>
            <a:ext cx="9177056" cy="6868730"/>
            <a:chOff x="-16562" y="1"/>
            <a:chExt cx="9177056" cy="6868730"/>
          </a:xfrm>
        </p:grpSpPr>
        <p:pic>
          <p:nvPicPr>
            <p:cNvPr id="8" name="Picture 7" descr="Title Page UK KTC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562" y="1"/>
              <a:ext cx="9177056" cy="686873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556" b="91528" l="10000" r="90000">
                          <a14:foregroundMark x1="41953" y1="75000" x2="41953" y2="75000"/>
                          <a14:foregroundMark x1="51094" y1="5556" x2="51094" y2="5556"/>
                          <a14:foregroundMark x1="46406" y1="67361" x2="46406" y2="67361"/>
                          <a14:foregroundMark x1="32188" y1="72222" x2="74609" y2="74722"/>
                          <a14:foregroundMark x1="42422" y1="68194" x2="68125" y2="67083"/>
                          <a14:foregroundMark x1="61797" y1="85000" x2="38672" y2="81667"/>
                          <a14:foregroundMark x1="39766" y1="91528" x2="39766" y2="91528"/>
                          <a14:foregroundMark x1="40391" y1="66528" x2="40391" y2="665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320" y="5804982"/>
              <a:ext cx="1771199" cy="9963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576457" y="5872312"/>
              <a:ext cx="1498387" cy="861641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982" y="5872312"/>
              <a:ext cx="2643018" cy="92664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1A33440A-D04E-4FB0-ACBB-D1FD42651063}" type="datetime1">
              <a:rPr lang="en-US" smtClean="0"/>
              <a:pPr algn="r"/>
              <a:t>2/6/2018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691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gif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6562" y="1"/>
            <a:ext cx="9177056" cy="6868730"/>
            <a:chOff x="-16562" y="1"/>
            <a:chExt cx="9177056" cy="6868730"/>
          </a:xfrm>
        </p:grpSpPr>
        <p:pic>
          <p:nvPicPr>
            <p:cNvPr id="6" name="Picture 5" descr="Title Page UK KTC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562" y="1"/>
              <a:ext cx="9177056" cy="68687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56" b="91528" l="10000" r="90000">
                          <a14:foregroundMark x1="41953" y1="75000" x2="41953" y2="75000"/>
                          <a14:foregroundMark x1="51094" y1="5556" x2="51094" y2="5556"/>
                          <a14:foregroundMark x1="46406" y1="67361" x2="46406" y2="67361"/>
                          <a14:foregroundMark x1="32188" y1="72222" x2="74609" y2="74722"/>
                          <a14:foregroundMark x1="42422" y1="68194" x2="68125" y2="67083"/>
                          <a14:foregroundMark x1="61797" y1="85000" x2="38672" y2="81667"/>
                          <a14:foregroundMark x1="39766" y1="91528" x2="39766" y2="91528"/>
                          <a14:foregroundMark x1="40391" y1="66528" x2="40391" y2="665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320" y="5804982"/>
              <a:ext cx="1771199" cy="9963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576457" y="5872312"/>
              <a:ext cx="1498387" cy="861641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982" y="5872312"/>
              <a:ext cx="2643018" cy="92664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6214EA-A7AA-47B7-82D0-B804DC3E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211427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Preventative Safety </a:t>
            </a:r>
            <a:r>
              <a:rPr lang="en-US" b="1" dirty="0" smtClean="0"/>
              <a:t>Metrics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F00B6-0C82-40FB-80D0-BB8D5DC76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endParaRPr lang="en-US" dirty="0"/>
          </a:p>
          <a:p>
            <a:pPr marL="82296" indent="0" algn="ctr">
              <a:buNone/>
            </a:pPr>
            <a:endParaRPr lang="en-US" dirty="0"/>
          </a:p>
          <a:p>
            <a:pPr marL="82296" indent="0" algn="ctr">
              <a:buNone/>
            </a:pPr>
            <a:r>
              <a:rPr lang="en-US" dirty="0" smtClean="0"/>
              <a:t>Roy </a:t>
            </a:r>
            <a:r>
              <a:rPr lang="en-US" dirty="0"/>
              <a:t>E. Sturgill, Jr. P.E</a:t>
            </a:r>
            <a:r>
              <a:rPr lang="en-US" dirty="0" smtClean="0"/>
              <a:t>., KTC</a:t>
            </a:r>
          </a:p>
          <a:p>
            <a:pPr marL="82296" indent="0" algn="ctr">
              <a:buNone/>
            </a:pPr>
            <a:r>
              <a:rPr lang="en-US" dirty="0"/>
              <a:t>Jon Lam, KYTC District 3 Employee Safety</a:t>
            </a:r>
          </a:p>
          <a:p>
            <a:pPr marL="82296" indent="0" algn="ctr">
              <a:buNone/>
            </a:pPr>
            <a:r>
              <a:rPr lang="en-US" dirty="0" smtClean="0"/>
              <a:t>Danny McCreary, KYTC OHRM ESH, Safety Administrator</a:t>
            </a:r>
            <a:endParaRPr lang="en-US" dirty="0"/>
          </a:p>
          <a:p>
            <a:pPr marL="82296" indent="0" algn="ctr">
              <a:buNone/>
            </a:pPr>
            <a:r>
              <a:rPr lang="en-US" dirty="0"/>
              <a:t>Gabriel B. </a:t>
            </a:r>
            <a:r>
              <a:rPr lang="en-US" dirty="0" err="1"/>
              <a:t>Dadi</a:t>
            </a:r>
            <a:r>
              <a:rPr lang="en-US" dirty="0"/>
              <a:t>, P.E., Ph.D.</a:t>
            </a:r>
          </a:p>
        </p:txBody>
      </p:sp>
    </p:spTree>
    <p:extLst>
      <p:ext uri="{BB962C8B-B14F-4D97-AF65-F5344CB8AC3E}">
        <p14:creationId xmlns:p14="http://schemas.microsoft.com/office/powerpoint/2010/main" val="20922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247775" y="152400"/>
          <a:ext cx="7113588" cy="564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4" imgW="4738938" imgH="3762375" progId="Excel.Sheet.12">
                  <p:embed/>
                </p:oleObj>
              </mc:Choice>
              <mc:Fallback>
                <p:oleObj name="Worksheet" r:id="rId4" imgW="4738938" imgH="3762375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7775" y="152400"/>
                        <a:ext cx="7113588" cy="564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9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Categorized Incident to Field Operations Guide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13175"/>
          </a:xfrm>
        </p:spPr>
        <p:txBody>
          <a:bodyPr>
            <a:normAutofit fontScale="85000" lnSpcReduction="20000"/>
          </a:bodyPr>
          <a:lstStyle/>
          <a:p>
            <a:pPr marL="596646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Concrete repair &amp; bridge maintenance</a:t>
            </a:r>
          </a:p>
          <a:p>
            <a:pPr marL="596646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Equipment maintenance</a:t>
            </a:r>
          </a:p>
          <a:p>
            <a:pPr marL="596646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Guardrail maintenance</a:t>
            </a:r>
          </a:p>
          <a:p>
            <a:pPr marL="596646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Litter and Debris removal</a:t>
            </a:r>
          </a:p>
          <a:p>
            <a:pPr marL="596646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Mowing</a:t>
            </a:r>
          </a:p>
          <a:p>
            <a:pPr marL="596646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Pipe/ Drain clearing and replacement</a:t>
            </a:r>
          </a:p>
          <a:p>
            <a:pPr marL="596646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Road &amp; Shoulder repairs</a:t>
            </a:r>
          </a:p>
          <a:p>
            <a:pPr marL="596646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Sign inventory &amp; replacement</a:t>
            </a:r>
          </a:p>
          <a:p>
            <a:pPr marL="596646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Snow and Ice removal</a:t>
            </a:r>
          </a:p>
          <a:p>
            <a:pPr marL="596646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Tree &amp; Brush trimming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9" y="685800"/>
            <a:ext cx="8984817" cy="45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7" y="990600"/>
            <a:ext cx="9044609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8" y="1219200"/>
            <a:ext cx="9060552" cy="37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48" y="1295400"/>
            <a:ext cx="9207820" cy="343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915400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Safety is Everyone’s Responsibility.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77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768B-4480-4F5C-A117-62123A31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 Injury Rates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898775"/>
              </p:ext>
            </p:extLst>
          </p:nvPr>
        </p:nvGraphicFramePr>
        <p:xfrm>
          <a:off x="0" y="1524000"/>
          <a:ext cx="9144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84290" y="17526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EB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strictly field focused!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7393" y="6172200"/>
            <a:ext cx="2426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KYTC Goal: 5.0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960D-26FC-4611-97EC-1F103A17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KYTC Maintenance Safety Snapshot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FB4AF-9A00-4465-9C26-CF449C377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5196" indent="-342900"/>
            <a:r>
              <a:rPr lang="en-US" sz="3200" b="1" dirty="0" smtClean="0"/>
              <a:t>&gt;</a:t>
            </a:r>
            <a:r>
              <a:rPr lang="en-US" sz="3200" b="1" dirty="0"/>
              <a:t>15% RIR for maintenance employees</a:t>
            </a:r>
          </a:p>
          <a:p>
            <a:pPr marL="425196" indent="-342900"/>
            <a:r>
              <a:rPr lang="en-US" sz="3200" dirty="0"/>
              <a:t>Averaged 6 injuries per week in 2015</a:t>
            </a:r>
          </a:p>
          <a:p>
            <a:pPr marL="425196" indent="-342900"/>
            <a:r>
              <a:rPr lang="en-US" sz="3200" dirty="0" smtClean="0"/>
              <a:t>Safety Programs Past Focus </a:t>
            </a:r>
          </a:p>
          <a:p>
            <a:pPr marL="768096" lvl="1" indent="-342900"/>
            <a:r>
              <a:rPr lang="en-US" sz="2800" dirty="0"/>
              <a:t>L</a:t>
            </a:r>
            <a:r>
              <a:rPr lang="en-US" sz="2800" dirty="0" smtClean="0"/>
              <a:t>agging </a:t>
            </a:r>
            <a:r>
              <a:rPr lang="en-US" sz="2800" dirty="0"/>
              <a:t>indicators, no leading </a:t>
            </a:r>
            <a:r>
              <a:rPr lang="en-US" sz="2800" dirty="0" smtClean="0"/>
              <a:t>indicators</a:t>
            </a:r>
          </a:p>
          <a:p>
            <a:pPr marL="425196" indent="-342900"/>
            <a:r>
              <a:rPr lang="en-US" sz="2800" dirty="0" smtClean="0"/>
              <a:t>What can we do?  What should we do?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9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5470-C938-4CDC-87DE-7D19284B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 in Safety- Their Goal…</a:t>
            </a:r>
            <a:br>
              <a:rPr lang="en-US" dirty="0" smtClean="0"/>
            </a:br>
            <a:r>
              <a:rPr lang="en-US" dirty="0" smtClean="0"/>
              <a:t>Zero </a:t>
            </a:r>
            <a:r>
              <a:rPr lang="en-US" dirty="0"/>
              <a:t>Injuries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D8A7B8-CF50-48A2-9079-F10D5B95FF12}"/>
              </a:ext>
            </a:extLst>
          </p:cNvPr>
          <p:cNvGrpSpPr/>
          <p:nvPr/>
        </p:nvGrpSpPr>
        <p:grpSpPr>
          <a:xfrm>
            <a:off x="118075" y="1608444"/>
            <a:ext cx="4661823" cy="1363356"/>
            <a:chOff x="118075" y="1608444"/>
            <a:chExt cx="4661823" cy="1363356"/>
          </a:xfrm>
        </p:grpSpPr>
        <p:pic>
          <p:nvPicPr>
            <p:cNvPr id="2050" name="Picture 2" descr="Image result for day and zimmermann">
              <a:extLst>
                <a:ext uri="{FF2B5EF4-FFF2-40B4-BE49-F238E27FC236}">
                  <a16:creationId xmlns:a16="http://schemas.microsoft.com/office/drawing/2014/main" id="{D0EA3BBE-2372-4059-9CC5-F00D15B422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08" b="19231"/>
            <a:stretch/>
          </p:blipFill>
          <p:spPr bwMode="auto">
            <a:xfrm>
              <a:off x="178633" y="1917557"/>
              <a:ext cx="1295400" cy="822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E3F020-FA8A-47DB-B29C-61F1022E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4208" y="2037164"/>
              <a:ext cx="3025515" cy="68153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638661-5B91-4191-86F5-CCF6937612C1}"/>
                </a:ext>
              </a:extLst>
            </p:cNvPr>
            <p:cNvSpPr/>
            <p:nvPr/>
          </p:nvSpPr>
          <p:spPr>
            <a:xfrm>
              <a:off x="118075" y="1608444"/>
              <a:ext cx="4661823" cy="1363356"/>
            </a:xfrm>
            <a:prstGeom prst="rect">
              <a:avLst/>
            </a:prstGeom>
            <a:noFill/>
            <a:ln w="28575">
              <a:solidFill>
                <a:srgbClr val="CA0F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34ADFB-03CD-45FB-AE1D-629D59697FE5}"/>
              </a:ext>
            </a:extLst>
          </p:cNvPr>
          <p:cNvGrpSpPr/>
          <p:nvPr/>
        </p:nvGrpSpPr>
        <p:grpSpPr>
          <a:xfrm>
            <a:off x="118074" y="3078031"/>
            <a:ext cx="4661823" cy="1363356"/>
            <a:chOff x="118074" y="3078031"/>
            <a:chExt cx="4661823" cy="13633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F4E493-8B19-4278-A06D-B6C5F4C96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3982596"/>
              <a:ext cx="4000500" cy="434837"/>
            </a:xfrm>
            <a:prstGeom prst="rect">
              <a:avLst/>
            </a:prstGeom>
          </p:spPr>
        </p:pic>
        <p:pic>
          <p:nvPicPr>
            <p:cNvPr id="2052" name="Picture 4" descr="Image result for matrix services">
              <a:extLst>
                <a:ext uri="{FF2B5EF4-FFF2-40B4-BE49-F238E27FC236}">
                  <a16:creationId xmlns:a16="http://schemas.microsoft.com/office/drawing/2014/main" id="{274B2339-E17B-4DE3-AC15-68F962CF0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33" y="3122625"/>
              <a:ext cx="1435575" cy="6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6DDC1C-E3BF-469C-A69E-5BE68BFA69DD}"/>
                </a:ext>
              </a:extLst>
            </p:cNvPr>
            <p:cNvSpPr/>
            <p:nvPr/>
          </p:nvSpPr>
          <p:spPr>
            <a:xfrm>
              <a:off x="118074" y="3078031"/>
              <a:ext cx="4661823" cy="1363356"/>
            </a:xfrm>
            <a:prstGeom prst="rect">
              <a:avLst/>
            </a:prstGeom>
            <a:noFill/>
            <a:ln w="28575">
              <a:solidFill>
                <a:srgbClr val="369E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B1C58F-C507-47A7-8DCD-B874E84185E9}"/>
              </a:ext>
            </a:extLst>
          </p:cNvPr>
          <p:cNvGrpSpPr/>
          <p:nvPr/>
        </p:nvGrpSpPr>
        <p:grpSpPr>
          <a:xfrm>
            <a:off x="115576" y="4547618"/>
            <a:ext cx="4675564" cy="1164676"/>
            <a:chOff x="115576" y="4547618"/>
            <a:chExt cx="4675564" cy="11646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6FB678-C958-40BF-97A3-9A00794A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576" y="5118923"/>
              <a:ext cx="4627297" cy="454057"/>
            </a:xfrm>
            <a:prstGeom prst="rect">
              <a:avLst/>
            </a:prstGeom>
          </p:spPr>
        </p:pic>
        <p:pic>
          <p:nvPicPr>
            <p:cNvPr id="2054" name="Picture 6" descr="Image result for jacobs">
              <a:extLst>
                <a:ext uri="{FF2B5EF4-FFF2-40B4-BE49-F238E27FC236}">
                  <a16:creationId xmlns:a16="http://schemas.microsoft.com/office/drawing/2014/main" id="{24F5B1E7-A65C-4E2E-B356-CE991B960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728409"/>
              <a:ext cx="2209800" cy="339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F7E3CAD-D838-40BF-92CE-803C012ABFF7}"/>
                </a:ext>
              </a:extLst>
            </p:cNvPr>
            <p:cNvSpPr/>
            <p:nvPr/>
          </p:nvSpPr>
          <p:spPr>
            <a:xfrm>
              <a:off x="129317" y="4547618"/>
              <a:ext cx="4661823" cy="1164676"/>
            </a:xfrm>
            <a:prstGeom prst="rect">
              <a:avLst/>
            </a:prstGeom>
            <a:noFill/>
            <a:ln w="28575">
              <a:solidFill>
                <a:srgbClr val="003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6FB392-724B-490D-A7FE-5CF94207CBF8}"/>
              </a:ext>
            </a:extLst>
          </p:cNvPr>
          <p:cNvGrpSpPr/>
          <p:nvPr/>
        </p:nvGrpSpPr>
        <p:grpSpPr>
          <a:xfrm>
            <a:off x="4834437" y="3303629"/>
            <a:ext cx="2246145" cy="1152400"/>
            <a:chOff x="4835057" y="3254913"/>
            <a:chExt cx="2246145" cy="1152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AEF4C0-F63F-4828-9DF4-7D5FAAFB7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33976" y="3910526"/>
              <a:ext cx="2047505" cy="496787"/>
            </a:xfrm>
            <a:prstGeom prst="rect">
              <a:avLst/>
            </a:prstGeom>
          </p:spPr>
        </p:pic>
        <p:pic>
          <p:nvPicPr>
            <p:cNvPr id="2062" name="Picture 14" descr="Image result for walbridge">
              <a:extLst>
                <a:ext uri="{FF2B5EF4-FFF2-40B4-BE49-F238E27FC236}">
                  <a16:creationId xmlns:a16="http://schemas.microsoft.com/office/drawing/2014/main" id="{9BC5EA95-285C-4473-AF30-ED87E91C37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996" y="3367887"/>
              <a:ext cx="2109865" cy="429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F5EA37-F5B4-43A3-9436-C3449BB9E64E}"/>
                </a:ext>
              </a:extLst>
            </p:cNvPr>
            <p:cNvSpPr/>
            <p:nvPr/>
          </p:nvSpPr>
          <p:spPr>
            <a:xfrm>
              <a:off x="4835057" y="3254913"/>
              <a:ext cx="2246145" cy="1152400"/>
            </a:xfrm>
            <a:prstGeom prst="rect">
              <a:avLst/>
            </a:prstGeom>
            <a:noFill/>
            <a:ln w="28575">
              <a:solidFill>
                <a:srgbClr val="FDB8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64" name="Picture 16" descr="Image result for architect of the capitol">
            <a:extLst>
              <a:ext uri="{FF2B5EF4-FFF2-40B4-BE49-F238E27FC236}">
                <a16:creationId xmlns:a16="http://schemas.microsoft.com/office/drawing/2014/main" id="{41F1F6AB-80EE-478E-9236-6CFA80F37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04" y="1095230"/>
            <a:ext cx="888514" cy="94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zachry group">
            <a:extLst>
              <a:ext uri="{FF2B5EF4-FFF2-40B4-BE49-F238E27FC236}">
                <a16:creationId xmlns:a16="http://schemas.microsoft.com/office/drawing/2014/main" id="{5BA123E4-05A7-4FC7-A34A-DBBD1BA7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39" y="2286227"/>
            <a:ext cx="1515393" cy="1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consolidated edison of new york">
            <a:extLst>
              <a:ext uri="{FF2B5EF4-FFF2-40B4-BE49-F238E27FC236}">
                <a16:creationId xmlns:a16="http://schemas.microsoft.com/office/drawing/2014/main" id="{25E35A68-A730-44D8-8030-81EA9073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08" y="2518723"/>
            <a:ext cx="1308057" cy="105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mage result for astrazeneca">
            <a:extLst>
              <a:ext uri="{FF2B5EF4-FFF2-40B4-BE49-F238E27FC236}">
                <a16:creationId xmlns:a16="http://schemas.microsoft.com/office/drawing/2014/main" id="{C0F79A65-D6DD-4AEC-BA2C-7E742C64B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4584" r="14166" b="38823"/>
          <a:stretch/>
        </p:blipFill>
        <p:spPr bwMode="auto">
          <a:xfrm>
            <a:off x="7226910" y="3585659"/>
            <a:ext cx="1905000" cy="5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 result for tennessee valley authority">
            <a:extLst>
              <a:ext uri="{FF2B5EF4-FFF2-40B4-BE49-F238E27FC236}">
                <a16:creationId xmlns:a16="http://schemas.microsoft.com/office/drawing/2014/main" id="{E3373517-4A86-484B-9ECF-5C4530D1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581" y="4081197"/>
            <a:ext cx="734229" cy="73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Related image">
            <a:extLst>
              <a:ext uri="{FF2B5EF4-FFF2-40B4-BE49-F238E27FC236}">
                <a16:creationId xmlns:a16="http://schemas.microsoft.com/office/drawing/2014/main" id="{40D3DB6B-F614-4473-B1EF-8CE395BB3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64" y="4755460"/>
            <a:ext cx="20859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BA1AEE8-8065-4A32-A8D4-0396993E7E9D}"/>
              </a:ext>
            </a:extLst>
          </p:cNvPr>
          <p:cNvGrpSpPr/>
          <p:nvPr/>
        </p:nvGrpSpPr>
        <p:grpSpPr>
          <a:xfrm>
            <a:off x="4840456" y="1603367"/>
            <a:ext cx="2246144" cy="1613788"/>
            <a:chOff x="4840456" y="1603367"/>
            <a:chExt cx="2246144" cy="1613788"/>
          </a:xfrm>
        </p:grpSpPr>
        <p:pic>
          <p:nvPicPr>
            <p:cNvPr id="2060" name="Picture 12" descr="Related image">
              <a:extLst>
                <a:ext uri="{FF2B5EF4-FFF2-40B4-BE49-F238E27FC236}">
                  <a16:creationId xmlns:a16="http://schemas.microsoft.com/office/drawing/2014/main" id="{C6D7E8D2-4C3F-4F0F-97A5-4E81C19F1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072" y="1603367"/>
              <a:ext cx="2079885" cy="643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13FEBF4-3898-4C00-9676-5E15D04032A0}"/>
                </a:ext>
              </a:extLst>
            </p:cNvPr>
            <p:cNvSpPr/>
            <p:nvPr/>
          </p:nvSpPr>
          <p:spPr>
            <a:xfrm>
              <a:off x="4840456" y="1608445"/>
              <a:ext cx="2246144" cy="1608710"/>
            </a:xfrm>
            <a:prstGeom prst="rect">
              <a:avLst/>
            </a:prstGeom>
            <a:noFill/>
            <a:ln w="28575">
              <a:solidFill>
                <a:srgbClr val="6DB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6" name="Picture 8" descr="OneWay to Zero Harm">
              <a:extLst>
                <a:ext uri="{FF2B5EF4-FFF2-40B4-BE49-F238E27FC236}">
                  <a16:creationId xmlns:a16="http://schemas.microsoft.com/office/drawing/2014/main" id="{19EA23F5-3F92-42DC-8A1F-DCB45B9C7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9629" y="2145738"/>
              <a:ext cx="792001" cy="984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5E2A27-900A-4E81-8F45-56A7C3372E22}"/>
              </a:ext>
            </a:extLst>
          </p:cNvPr>
          <p:cNvGrpSpPr/>
          <p:nvPr/>
        </p:nvGrpSpPr>
        <p:grpSpPr>
          <a:xfrm>
            <a:off x="4832298" y="4542504"/>
            <a:ext cx="2246145" cy="1169790"/>
            <a:chOff x="4832298" y="4542504"/>
            <a:chExt cx="2246145" cy="11697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A135BF-13A1-4C0E-A8B0-5977B33ED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931556" y="4898364"/>
              <a:ext cx="1114515" cy="408762"/>
            </a:xfrm>
            <a:prstGeom prst="rect">
              <a:avLst/>
            </a:prstGeom>
          </p:spPr>
        </p:pic>
        <p:pic>
          <p:nvPicPr>
            <p:cNvPr id="2076" name="Picture 28" descr="Image result for texas dot">
              <a:extLst>
                <a:ext uri="{FF2B5EF4-FFF2-40B4-BE49-F238E27FC236}">
                  <a16:creationId xmlns:a16="http://schemas.microsoft.com/office/drawing/2014/main" id="{B6457D79-8E1F-4FFA-8F67-6B39FA2CE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609" y="4547618"/>
              <a:ext cx="1194728" cy="97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49A9CF-C640-4DD3-8697-BE6FCF7F2AD3}"/>
                </a:ext>
              </a:extLst>
            </p:cNvPr>
            <p:cNvSpPr/>
            <p:nvPr/>
          </p:nvSpPr>
          <p:spPr>
            <a:xfrm>
              <a:off x="4832298" y="4542504"/>
              <a:ext cx="2246145" cy="1169790"/>
            </a:xfrm>
            <a:prstGeom prst="rect">
              <a:avLst/>
            </a:prstGeom>
            <a:noFill/>
            <a:ln w="28575">
              <a:solidFill>
                <a:srgbClr val="EC2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41C45470-C938-4CDC-87DE-7D19284B17F4}"/>
              </a:ext>
            </a:extLst>
          </p:cNvPr>
          <p:cNvSpPr txBox="1">
            <a:spLocks/>
          </p:cNvSpPr>
          <p:nvPr/>
        </p:nvSpPr>
        <p:spPr>
          <a:xfrm>
            <a:off x="2209800" y="5878431"/>
            <a:ext cx="4267200" cy="68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Why Not Us?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960D-26FC-4611-97EC-1F103A17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Safety </a:t>
            </a:r>
            <a:r>
              <a:rPr lang="en-US" dirty="0"/>
              <a:t>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FB4AF-9A00-4465-9C26-CF449C377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5196" indent="-342900"/>
            <a:r>
              <a:rPr lang="en-US" dirty="0"/>
              <a:t>Lagging (TRIR, DART, etc.)</a:t>
            </a:r>
          </a:p>
          <a:p>
            <a:pPr marL="768096" lvl="1" indent="-342900"/>
            <a:r>
              <a:rPr lang="en-US" dirty="0"/>
              <a:t>Required by law</a:t>
            </a:r>
          </a:p>
          <a:p>
            <a:pPr marL="768096" lvl="1" indent="-342900"/>
            <a:r>
              <a:rPr lang="en-US" dirty="0"/>
              <a:t>Gives post-incident feedback</a:t>
            </a:r>
          </a:p>
          <a:p>
            <a:pPr marL="768096" lvl="1" indent="-342900"/>
            <a:r>
              <a:rPr lang="en-US" dirty="0"/>
              <a:t>Limited in action</a:t>
            </a:r>
          </a:p>
          <a:p>
            <a:pPr marL="425196" indent="-342900"/>
            <a:r>
              <a:rPr lang="en-US" dirty="0"/>
              <a:t>Leading (Training, Near Misses, Job Briefings, etc.)</a:t>
            </a:r>
          </a:p>
          <a:p>
            <a:pPr marL="768096" lvl="1" indent="-342900"/>
            <a:r>
              <a:rPr lang="en-US" dirty="0"/>
              <a:t>Identify and close gaps in safety management</a:t>
            </a:r>
          </a:p>
          <a:p>
            <a:pPr marL="768096" lvl="1" indent="-342900"/>
            <a:r>
              <a:rPr lang="en-US" dirty="0"/>
              <a:t>Preventative </a:t>
            </a:r>
            <a:r>
              <a:rPr lang="en-US" dirty="0">
                <a:sym typeface="Wingdings" panose="05000000000000000000" pitchFamily="2" charset="2"/>
              </a:rPr>
              <a:t> allows for actions to avoid lagging indicators</a:t>
            </a:r>
          </a:p>
          <a:p>
            <a:pPr marL="425196" indent="-342900"/>
            <a:r>
              <a:rPr lang="en-US" dirty="0">
                <a:sym typeface="Wingdings" panose="05000000000000000000" pitchFamily="2" charset="2"/>
              </a:rPr>
              <a:t>Proactive Safety vs. Reactive Safety</a:t>
            </a:r>
            <a:endParaRPr lang="en-US" dirty="0"/>
          </a:p>
          <a:p>
            <a:pPr marL="768096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Current Effort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Developing a </a:t>
            </a:r>
            <a:r>
              <a:rPr lang="en-US" sz="2400" dirty="0"/>
              <a:t>preventative safety metric scoring tool that provides actionable guidance on issues that may potentially lead to an incident</a:t>
            </a:r>
          </a:p>
          <a:p>
            <a:r>
              <a:rPr lang="en-US" sz="2400" dirty="0"/>
              <a:t>Why: What gets measured, gets improved</a:t>
            </a:r>
          </a:p>
          <a:p>
            <a:r>
              <a:rPr lang="en-US" sz="2400" dirty="0"/>
              <a:t>Creates a proactive safety management tool</a:t>
            </a:r>
          </a:p>
          <a:p>
            <a:r>
              <a:rPr lang="en-US" sz="2400" dirty="0"/>
              <a:t>Assesses the existence and the degree of safety procedures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</a:t>
            </a:r>
            <a:r>
              <a:rPr lang="en-US" dirty="0" smtClean="0"/>
              <a:t>KYTC </a:t>
            </a:r>
            <a:r>
              <a:rPr lang="en-US" dirty="0"/>
              <a:t>score?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Completion of daily job briefing</a:t>
            </a:r>
          </a:p>
          <a:p>
            <a:r>
              <a:rPr lang="en-US" dirty="0"/>
              <a:t>Completion of semi-monthly crew safety talks</a:t>
            </a:r>
          </a:p>
          <a:p>
            <a:r>
              <a:rPr lang="en-US" dirty="0"/>
              <a:t>Training/certification attainment</a:t>
            </a:r>
          </a:p>
          <a:p>
            <a:r>
              <a:rPr lang="en-US" dirty="0"/>
              <a:t>Completion of </a:t>
            </a:r>
            <a:r>
              <a:rPr lang="en-US" dirty="0" smtClean="0"/>
              <a:t>TC25-162 (Supervisor’s Injury Investigation)</a:t>
            </a:r>
            <a:endParaRPr lang="en-US" dirty="0"/>
          </a:p>
          <a:p>
            <a:r>
              <a:rPr lang="en-US" dirty="0"/>
              <a:t>Number of Safety Risk Reports</a:t>
            </a:r>
          </a:p>
          <a:p>
            <a:r>
              <a:rPr lang="en-US" dirty="0"/>
              <a:t>Participation in Go365</a:t>
            </a:r>
          </a:p>
        </p:txBody>
      </p:sp>
    </p:spTree>
    <p:extLst>
      <p:ext uri="{BB962C8B-B14F-4D97-AF65-F5344CB8AC3E}">
        <p14:creationId xmlns:p14="http://schemas.microsoft.com/office/powerpoint/2010/main" val="41916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Sample Scoring Tool from CII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096"/>
          <a:stretch/>
        </p:blipFill>
        <p:spPr>
          <a:xfrm>
            <a:off x="0" y="1981200"/>
            <a:ext cx="5664200" cy="3642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74" t="14135" r="12165" b="12529"/>
          <a:stretch/>
        </p:blipFill>
        <p:spPr>
          <a:xfrm>
            <a:off x="5693747" y="1432348"/>
            <a:ext cx="3450253" cy="2370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Recent Effort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Development of a Pre-Task Safety Talk Tool</a:t>
            </a:r>
          </a:p>
          <a:p>
            <a:pPr lvl="1"/>
            <a:r>
              <a:rPr lang="en-US" sz="2100" dirty="0" smtClean="0"/>
              <a:t>Injury Data (2005 </a:t>
            </a:r>
            <a:r>
              <a:rPr lang="en-US" sz="2100" dirty="0"/>
              <a:t>– 2015)</a:t>
            </a:r>
          </a:p>
          <a:p>
            <a:pPr lvl="1"/>
            <a:r>
              <a:rPr lang="en-US" sz="2100" dirty="0"/>
              <a:t>Total number of claims (3,876)</a:t>
            </a:r>
          </a:p>
          <a:p>
            <a:pPr lvl="1"/>
            <a:r>
              <a:rPr lang="en-US" sz="2100" dirty="0"/>
              <a:t>Classified according to NCCI code</a:t>
            </a:r>
          </a:p>
          <a:p>
            <a:pPr lvl="1"/>
            <a:r>
              <a:rPr lang="en-US" sz="2100" dirty="0"/>
              <a:t>Information included:</a:t>
            </a:r>
          </a:p>
          <a:p>
            <a:pPr lvl="2"/>
            <a:r>
              <a:rPr lang="en-US" sz="1700" dirty="0"/>
              <a:t>Event date, time, and location</a:t>
            </a:r>
          </a:p>
          <a:p>
            <a:pPr lvl="2"/>
            <a:r>
              <a:rPr lang="en-US" sz="1700" dirty="0"/>
              <a:t>NCCI Cause description</a:t>
            </a:r>
          </a:p>
          <a:p>
            <a:pPr lvl="2"/>
            <a:r>
              <a:rPr lang="en-US" sz="1700" dirty="0"/>
              <a:t>Incident description</a:t>
            </a:r>
          </a:p>
          <a:p>
            <a:pPr lvl="2"/>
            <a:r>
              <a:rPr lang="en-US" sz="1700" dirty="0"/>
              <a:t>Claimant age, title, and other info.</a:t>
            </a:r>
          </a:p>
        </p:txBody>
      </p:sp>
    </p:spTree>
    <p:extLst>
      <p:ext uri="{BB962C8B-B14F-4D97-AF65-F5344CB8AC3E}">
        <p14:creationId xmlns:p14="http://schemas.microsoft.com/office/powerpoint/2010/main" val="40727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2CC86BF0B59418A9A28F148D04210" ma:contentTypeVersion="1" ma:contentTypeDescription="Create a new document." ma:contentTypeScope="" ma:versionID="bae938c8099f2e511549e868f79fe92a">
  <xsd:schema xmlns:xsd="http://www.w3.org/2001/XMLSchema" xmlns:xs="http://www.w3.org/2001/XMLSchema" xmlns:p="http://schemas.microsoft.com/office/2006/metadata/properties" xmlns:ns2="73650535-4fd3-406b-a6c4-eaed906392d4" targetNamespace="http://schemas.microsoft.com/office/2006/metadata/properties" ma:root="true" ma:fieldsID="f26618319de0826ac14b9e3d876d0433" ns2:_="">
    <xsd:import namespace="73650535-4fd3-406b-a6c4-eaed906392d4"/>
    <xsd:element name="properties">
      <xsd:complexType>
        <xsd:sequence>
          <xsd:element name="documentManagement">
            <xsd:complexType>
              <xsd:all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50535-4fd3-406b-a6c4-eaed906392d4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3650535-4fd3-406b-a6c4-eaed906392d4">2018</Year>
  </documentManagement>
</p:properties>
</file>

<file path=customXml/itemProps1.xml><?xml version="1.0" encoding="utf-8"?>
<ds:datastoreItem xmlns:ds="http://schemas.openxmlformats.org/officeDocument/2006/customXml" ds:itemID="{1A0350C1-8A29-4A53-AF48-A6FCCDD407B0}"/>
</file>

<file path=customXml/itemProps2.xml><?xml version="1.0" encoding="utf-8"?>
<ds:datastoreItem xmlns:ds="http://schemas.openxmlformats.org/officeDocument/2006/customXml" ds:itemID="{7462C332-8DEA-4E64-9497-21456EDB7A5D}"/>
</file>

<file path=customXml/itemProps3.xml><?xml version="1.0" encoding="utf-8"?>
<ds:datastoreItem xmlns:ds="http://schemas.openxmlformats.org/officeDocument/2006/customXml" ds:itemID="{4C9D7CDD-6058-4008-9FD7-F74545629DC7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358</Words>
  <Application>Microsoft Office PowerPoint</Application>
  <PresentationFormat>On-screen Show (4:3)</PresentationFormat>
  <Paragraphs>70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Worksheet</vt:lpstr>
      <vt:lpstr>Preventative Safety Metrics</vt:lpstr>
      <vt:lpstr>OSHA Injury Rates</vt:lpstr>
      <vt:lpstr>KYTC Maintenance Safety Snapshot</vt:lpstr>
      <vt:lpstr>Leaders in Safety- Their Goal… Zero Injuries</vt:lpstr>
      <vt:lpstr>Background on Safety Indicators</vt:lpstr>
      <vt:lpstr>Current Effort</vt:lpstr>
      <vt:lpstr>What can KYTC score?</vt:lpstr>
      <vt:lpstr>Sample Scoring Tool from CII</vt:lpstr>
      <vt:lpstr>Recent Effort</vt:lpstr>
      <vt:lpstr>PowerPoint Presentation</vt:lpstr>
      <vt:lpstr>Categorized Incident to Field Operations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 is Everyone’s Responsibility.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2017-06-11T14:04:45Z</dcterms:created>
  <dcterms:modified xsi:type="dcterms:W3CDTF">2018-02-06T12:38:31Z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TC101671299990</vt:lpwstr>
  </property>
  <property fmtid="{D5CDD505-2E9C-101B-9397-08002B2CF9AE}" pid="3" name="ContentTypeId">
    <vt:lpwstr>0x0101002212CC86BF0B59418A9A28F148D04210</vt:lpwstr>
  </property>
</Properties>
</file>